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</p:sldMasterIdLst>
  <p:notesMasterIdLst>
    <p:notesMasterId r:id="rId10"/>
  </p:notesMasterIdLst>
  <p:sldIdLst>
    <p:sldId id="438" r:id="rId2"/>
    <p:sldId id="538" r:id="rId3"/>
    <p:sldId id="539" r:id="rId4"/>
    <p:sldId id="540" r:id="rId5"/>
    <p:sldId id="541" r:id="rId6"/>
    <p:sldId id="542" r:id="rId7"/>
    <p:sldId id="543" r:id="rId8"/>
    <p:sldId id="54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FF3300"/>
    <a:srgbClr val="00CCFF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57" d="100"/>
          <a:sy n="57" d="100"/>
        </p:scale>
        <p:origin x="96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EA8E2A-C977-43DD-A6CC-1804764BAA1E}" type="datetimeFigureOut">
              <a:rPr lang="en-US" smtClean="0"/>
              <a:t>8/2/2023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9F35A5-5918-4ED5-8238-099BA5811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685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E9E30-D919-4545-94AE-CECA47B0959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8/2/2023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95F09-A7A7-4B95-BD9F-8E376ABFC2FC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E9E30-D919-4545-94AE-CECA47B0959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8/2/2023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95F09-A7A7-4B95-BD9F-8E376ABFC2FC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E9E30-D919-4545-94AE-CECA47B0959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8/2/2023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95F09-A7A7-4B95-BD9F-8E376ABFC2FC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E9E30-D919-4545-94AE-CECA47B0959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8/2/2023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95F09-A7A7-4B95-BD9F-8E376ABFC2FC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E9E30-D919-4545-94AE-CECA47B0959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8/2/2023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95F09-A7A7-4B95-BD9F-8E376ABFC2FC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E9E30-D919-4545-94AE-CECA47B0959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8/2/2023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95F09-A7A7-4B95-BD9F-8E376ABFC2FC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E9E30-D919-4545-94AE-CECA47B0959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8/2/2023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95F09-A7A7-4B95-BD9F-8E376ABFC2FC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E9E30-D919-4545-94AE-CECA47B0959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8/2/2023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95F09-A7A7-4B95-BD9F-8E376ABFC2FC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E9E30-D919-4545-94AE-CECA47B0959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8/2/2023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95F09-A7A7-4B95-BD9F-8E376ABFC2FC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E9E30-D919-4545-94AE-CECA47B0959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8/2/2023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95F09-A7A7-4B95-BD9F-8E376ABFC2FC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E9E30-D919-4545-94AE-CECA47B0959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8/2/2023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95F09-A7A7-4B95-BD9F-8E376ABFC2FC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FE9E30-D919-4545-94AE-CECA47B0959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795F09-A7A7-4B95-BD9F-8E376ABFC2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75003"/>
            <a:ext cx="12192000" cy="1710454"/>
          </a:xfrm>
        </p:spPr>
        <p:txBody>
          <a:bodyPr anchor="ctr">
            <a:noAutofit/>
          </a:bodyPr>
          <a:lstStyle/>
          <a:p>
            <a:r>
              <a:rPr lang="en-US" sz="6600" b="1" dirty="0">
                <a:solidFill>
                  <a:srgbClr val="FFFF00"/>
                </a:solidFill>
              </a:rPr>
              <a:t>CS636 Formal Methods</a:t>
            </a:r>
            <a:br>
              <a:rPr lang="en-US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</a:br>
            <a:br>
              <a:rPr lang="en-US" sz="6600" b="1" dirty="0">
                <a:solidFill>
                  <a:srgbClr val="FFFF00"/>
                </a:solidFill>
              </a:rPr>
            </a:b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6185" y="4379480"/>
            <a:ext cx="11179629" cy="823893"/>
          </a:xfrm>
        </p:spPr>
        <p:txBody>
          <a:bodyPr>
            <a:noAutofit/>
          </a:bodyPr>
          <a:lstStyle/>
          <a:p>
            <a:r>
              <a:rPr lang="en-US" sz="4800" b="1" dirty="0">
                <a:solidFill>
                  <a:srgbClr val="FFFF00"/>
                </a:solidFill>
              </a:rPr>
              <a:t>Topics Covered</a:t>
            </a:r>
          </a:p>
          <a:p>
            <a:r>
              <a:rPr lang="en-US" sz="48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Proofs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Proof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charset="0"/>
              <a:buChar char="o"/>
              <a:defRPr/>
            </a:pPr>
            <a:r>
              <a:rPr lang="en-US" sz="3200" b="1" noProof="0" dirty="0">
                <a:ln>
                  <a:noFill/>
                </a:ln>
                <a:effectLst/>
                <a:uLnTx/>
                <a:uFillTx/>
                <a:sym typeface="+mn-ea"/>
              </a:rPr>
              <a:t> A "proof" refers to a rigorous demonstration or argument that establishes the correctness or validity of a particular claim or statement within a formal system. 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charset="0"/>
              <a:buChar char="o"/>
              <a:defRPr/>
            </a:pPr>
            <a:r>
              <a:rPr lang="en-US" sz="3200" b="1" dirty="0">
                <a:sym typeface="+mn-ea"/>
              </a:rPr>
              <a:t> </a:t>
            </a:r>
            <a:r>
              <a:rPr lang="en-US" sz="3200" b="1" noProof="0" dirty="0">
                <a:ln>
                  <a:noFill/>
                </a:ln>
                <a:effectLst/>
                <a:uLnTx/>
                <a:uFillTx/>
                <a:sym typeface="+mn-ea"/>
              </a:rPr>
              <a:t>It involves applying formal rules of logic and reasoning to show that a property, specification, or assertion holds true for a given model or system under consideration.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70000"/>
              <a:buNone/>
              <a:defRPr/>
            </a:pPr>
            <a:endParaRPr lang="en-US" sz="3200" b="1" i="1" dirty="0">
              <a:sym typeface="+mn-e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Proof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charset="0"/>
              <a:buChar char="o"/>
              <a:defRPr/>
            </a:pPr>
            <a:r>
              <a:rPr lang="en-US" sz="3200" b="1" noProof="0" dirty="0">
                <a:ln>
                  <a:noFill/>
                </a:ln>
                <a:effectLst/>
                <a:uLnTx/>
                <a:uFillTx/>
                <a:sym typeface="+mn-ea"/>
              </a:rPr>
              <a:t> Proofs play a central role in formal methods for various purposes, including:</a:t>
            </a:r>
          </a:p>
          <a:p>
            <a:pPr lvl="1" algn="just" fontAlgn="base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charset="0"/>
              <a:buChar char="o"/>
              <a:defRPr/>
            </a:pPr>
            <a:r>
              <a:rPr lang="en-US" sz="2800" b="1" noProof="0" dirty="0">
                <a:ln>
                  <a:noFill/>
                </a:ln>
                <a:effectLst/>
                <a:uLnTx/>
                <a:uFillTx/>
                <a:sym typeface="+mn-ea"/>
              </a:rPr>
              <a:t>Verification: Proofs are used to verify that a system meets its desired properties or requirements. For example, in software verification, a proof can demonstrate that a program satisfies a specified safety property, meaning it will never exhibit certain undesirable behaviors.</a:t>
            </a:r>
          </a:p>
          <a:p>
            <a:pPr lvl="1" algn="just" fontAlgn="base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charset="0"/>
              <a:buChar char="o"/>
              <a:defRPr/>
            </a:pPr>
            <a:r>
              <a:rPr lang="en-US" sz="2800" b="1" noProof="0" dirty="0">
                <a:ln>
                  <a:noFill/>
                </a:ln>
                <a:effectLst/>
                <a:uLnTx/>
                <a:uFillTx/>
                <a:sym typeface="+mn-ea"/>
              </a:rPr>
              <a:t>Correctness: Proofs are employed to demonstrate the correctness of algorithms, protocols, or systems. By providing a mathematical guarantee of correctness, formal methods can offer strong assurances of system reliability.</a:t>
            </a:r>
          </a:p>
          <a:p>
            <a:pPr lvl="1" algn="just" fontAlgn="base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charset="0"/>
              <a:buChar char="o"/>
              <a:defRPr/>
            </a:pPr>
            <a:r>
              <a:rPr lang="en-US" sz="2800" b="1" noProof="0" dirty="0">
                <a:ln>
                  <a:noFill/>
                </a:ln>
                <a:effectLst/>
                <a:uLnTx/>
                <a:uFillTx/>
                <a:sym typeface="+mn-ea"/>
              </a:rPr>
              <a:t>Refinement: Proofs are used in the process of refining abstract models to more concrete designs. These proofs ensure that the implementation correctly refines the higher-level specification.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charset="0"/>
              <a:buChar char="o"/>
              <a:defRPr/>
            </a:pPr>
            <a:endParaRPr lang="en-US" sz="3200" b="1" i="1" dirty="0"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43983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Proof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charset="0"/>
              <a:buChar char="o"/>
              <a:defRPr/>
            </a:pPr>
            <a:r>
              <a:rPr lang="en-US" sz="3200" b="1" noProof="0" dirty="0">
                <a:ln>
                  <a:noFill/>
                </a:ln>
                <a:effectLst/>
                <a:uLnTx/>
                <a:uFillTx/>
                <a:sym typeface="+mn-ea"/>
              </a:rPr>
              <a:t> Proofs play a central role in formal methods for various purposes, including:</a:t>
            </a:r>
          </a:p>
          <a:p>
            <a:pPr lvl="1" algn="just" fontAlgn="base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charset="0"/>
              <a:buChar char="o"/>
              <a:defRPr/>
            </a:pPr>
            <a:r>
              <a:rPr lang="en-US" sz="2800" b="1" noProof="0" dirty="0">
                <a:ln>
                  <a:noFill/>
                </a:ln>
                <a:effectLst/>
                <a:uLnTx/>
                <a:uFillTx/>
                <a:sym typeface="+mn-ea"/>
              </a:rPr>
              <a:t>Consistency: Proofs can be used to check the consistency of a formal model. A consistent model does not contain conflicting statements or logical contradictions.</a:t>
            </a:r>
          </a:p>
          <a:p>
            <a:pPr lvl="1" algn="just" fontAlgn="base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charset="0"/>
              <a:buChar char="o"/>
              <a:defRPr/>
            </a:pPr>
            <a:r>
              <a:rPr lang="en-US" sz="2800" b="1" noProof="0" dirty="0">
                <a:ln>
                  <a:noFill/>
                </a:ln>
                <a:effectLst/>
                <a:uLnTx/>
                <a:uFillTx/>
                <a:sym typeface="+mn-ea"/>
              </a:rPr>
              <a:t>Completeness: In formal systems, proofs can establish the completeness of logical systems, showing that all true statements within the system can be proven.</a:t>
            </a:r>
          </a:p>
          <a:p>
            <a:pPr lvl="1" algn="just" fontAlgn="base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charset="0"/>
              <a:buChar char="o"/>
              <a:defRPr/>
            </a:pPr>
            <a:endParaRPr lang="en-US" sz="2800" b="1" noProof="0" dirty="0">
              <a:ln>
                <a:noFill/>
              </a:ln>
              <a:effectLst/>
              <a:uLnTx/>
              <a:uFillTx/>
              <a:sym typeface="+mn-ea"/>
            </a:endParaRP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charset="0"/>
              <a:buChar char="o"/>
              <a:defRPr/>
            </a:pPr>
            <a:endParaRPr lang="en-US" sz="3200" b="1" i="1" dirty="0"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926181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Consistency of a formal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charset="0"/>
              <a:buChar char="o"/>
              <a:defRPr/>
            </a:pPr>
            <a:r>
              <a:rPr lang="en-US" sz="3200" b="1" noProof="0" dirty="0">
                <a:ln>
                  <a:noFill/>
                </a:ln>
                <a:effectLst/>
                <a:uLnTx/>
                <a:uFillTx/>
                <a:sym typeface="+mn-ea"/>
              </a:rPr>
              <a:t> Consistency refers to a property of a formal system or a formal model where it does not contain conflicting statements, logical contradictions, or incompatible assumptions.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charset="0"/>
              <a:buChar char="o"/>
              <a:defRPr/>
            </a:pPr>
            <a:r>
              <a:rPr lang="en-US" sz="3200" b="1" i="1" dirty="0">
                <a:sym typeface="+mn-ea"/>
              </a:rPr>
              <a:t> If a system is inconsistent, it could produce conflicting or unreliable outcomes when subjected to formal analysis, verification, or reasoning.</a:t>
            </a:r>
          </a:p>
        </p:txBody>
      </p:sp>
    </p:spTree>
    <p:extLst>
      <p:ext uri="{BB962C8B-B14F-4D97-AF65-F5344CB8AC3E}">
        <p14:creationId xmlns:p14="http://schemas.microsoft.com/office/powerpoint/2010/main" val="38909815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Consistency of a formal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charset="0"/>
              <a:buChar char="o"/>
              <a:defRPr/>
            </a:pPr>
            <a:r>
              <a:rPr lang="en-US" sz="3200" b="1" noProof="0" dirty="0">
                <a:ln>
                  <a:noFill/>
                </a:ln>
                <a:effectLst/>
                <a:uLnTx/>
                <a:uFillTx/>
                <a:sym typeface="+mn-ea"/>
              </a:rPr>
              <a:t> When inconsistency is detected in a formal system or model, it indicates a flaw in the logic or definitions. In such cases, it is crucial to identify and resolve the conflicting statements to restore the system's consistency. 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charset="0"/>
              <a:buChar char="o"/>
              <a:defRPr/>
            </a:pPr>
            <a:r>
              <a:rPr lang="en-US" sz="3200" b="1" dirty="0">
                <a:sym typeface="+mn-ea"/>
              </a:rPr>
              <a:t> </a:t>
            </a:r>
            <a:r>
              <a:rPr lang="en-US" sz="3200" b="1" noProof="0" dirty="0">
                <a:ln>
                  <a:noFill/>
                </a:ln>
                <a:effectLst/>
                <a:uLnTx/>
                <a:uFillTx/>
                <a:sym typeface="+mn-ea"/>
              </a:rPr>
              <a:t>Often, inconsistencies are uncovered during formal verification or automated theorem proving, and addressing them is an essential step in ensuring the correctness and reliability of the formal methods application.</a:t>
            </a:r>
            <a:endParaRPr lang="en-US" sz="3200" b="1" i="1" dirty="0"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13278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Consistency of a formal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charset="0"/>
              <a:buChar char="o"/>
              <a:defRPr/>
            </a:pPr>
            <a:r>
              <a:rPr lang="en-US" sz="3200" b="1" noProof="0" dirty="0">
                <a:ln>
                  <a:noFill/>
                </a:ln>
                <a:effectLst/>
                <a:uLnTx/>
                <a:uFillTx/>
                <a:sym typeface="+mn-ea"/>
              </a:rPr>
              <a:t> Consistency ensures that the results obtained through formal methods are reliable, and that the system's behavior is well-defined and free from paradoxes or contradictions. 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charset="0"/>
              <a:buChar char="o"/>
              <a:defRPr/>
            </a:pPr>
            <a:r>
              <a:rPr lang="en-US" sz="3200" b="1" dirty="0">
                <a:sym typeface="+mn-ea"/>
              </a:rPr>
              <a:t> </a:t>
            </a:r>
            <a:r>
              <a:rPr lang="en-US" sz="3200" b="1" noProof="0" dirty="0">
                <a:ln>
                  <a:noFill/>
                </a:ln>
                <a:effectLst/>
                <a:uLnTx/>
                <a:uFillTx/>
                <a:sym typeface="+mn-ea"/>
              </a:rPr>
              <a:t>It is one of the key aspects that distinguish formal methods from informal methods of reasoning, providing a solid foundation for mathematically rigorous analysis and verification.</a:t>
            </a:r>
            <a:endParaRPr lang="en-US" sz="3200" b="1" i="1" dirty="0"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247903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Thank You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FF0000"/>
              </a:buClr>
              <a:buSzPct val="70000"/>
              <a:buFont typeface="Wingdings" panose="05000000000000000000" charset="0"/>
              <a:buChar char="o"/>
              <a:defRPr/>
            </a:pPr>
            <a:endParaRPr lang="en-US" sz="3200" b="1" i="1" dirty="0"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8081183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913</TotalTime>
  <Words>467</Words>
  <Application>Microsoft Office PowerPoint</Application>
  <PresentationFormat>Widescreen</PresentationFormat>
  <Paragraphs>25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1_Office Theme</vt:lpstr>
      <vt:lpstr>CS636 Formal Methods  </vt:lpstr>
      <vt:lpstr>Proof</vt:lpstr>
      <vt:lpstr>Proof</vt:lpstr>
      <vt:lpstr>Proof</vt:lpstr>
      <vt:lpstr>Consistency of a formal methods</vt:lpstr>
      <vt:lpstr>Consistency of a formal methods</vt:lpstr>
      <vt:lpstr>Consistency of a formal methods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Software Design</dc:title>
  <dc:creator>Fakhar</dc:creator>
  <cp:lastModifiedBy>Summair Raza</cp:lastModifiedBy>
  <cp:revision>187</cp:revision>
  <dcterms:created xsi:type="dcterms:W3CDTF">2018-11-03T06:15:00Z</dcterms:created>
  <dcterms:modified xsi:type="dcterms:W3CDTF">2023-08-02T16:16:10Z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4F3A463D366E4657A33CFA0650667F12</vt:lpwstr>
  </property>
  <property fmtid="{D5CDD505-2E9C-101B-9397-08002B2CF9AE}" pid="3" name="KSOProductBuildVer">
    <vt:lpwstr>1033-11.2.0.11440</vt:lpwstr>
  </property>
</Properties>
</file>